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7a7e3bc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7a7e3bc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7a7e3bcc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7a7e3bcc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7a7e3bcc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7a7e3bcc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Based on data that reflects current market conditions, not data that is predictive of what will happen in future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97a7e3bcc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97a7e3bcc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</a:pPr>
            <a:r>
              <a:rPr lang="en" sz="1400">
                <a:solidFill>
                  <a:srgbClr val="595959"/>
                </a:solidFill>
              </a:rPr>
              <a:t>Info about visitors to websites like Zillow and Redfin</a:t>
            </a:r>
            <a:endParaRPr sz="1400">
              <a:solidFill>
                <a:srgbClr val="595959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</a:pPr>
            <a:r>
              <a:rPr lang="en" sz="1400">
                <a:solidFill>
                  <a:srgbClr val="595959"/>
                </a:solidFill>
              </a:rPr>
              <a:t>Advertisers that won bids on a given website</a:t>
            </a:r>
            <a:endParaRPr sz="1400">
              <a:solidFill>
                <a:srgbClr val="595959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</a:pPr>
            <a:r>
              <a:rPr lang="en" sz="1400">
                <a:solidFill>
                  <a:srgbClr val="595959"/>
                </a:solidFill>
              </a:rPr>
              <a:t>Bidding price by region</a:t>
            </a:r>
            <a:endParaRPr sz="14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7a7e3bcc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7a7e3bcc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</a:pPr>
            <a:r>
              <a:rPr lang="en" sz="1400">
                <a:solidFill>
                  <a:srgbClr val="595959"/>
                </a:solidFill>
              </a:rPr>
              <a:t>Info about visitors to websites like Zillow and Redfin</a:t>
            </a:r>
            <a:endParaRPr sz="1400">
              <a:solidFill>
                <a:srgbClr val="595959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</a:pPr>
            <a:r>
              <a:rPr lang="en" sz="1400">
                <a:solidFill>
                  <a:srgbClr val="595959"/>
                </a:solidFill>
              </a:rPr>
              <a:t>Advertisers that won bids on a given website</a:t>
            </a:r>
            <a:endParaRPr sz="1400">
              <a:solidFill>
                <a:srgbClr val="595959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</a:pPr>
            <a:r>
              <a:rPr lang="en" sz="1400">
                <a:solidFill>
                  <a:srgbClr val="595959"/>
                </a:solidFill>
              </a:rPr>
              <a:t>Bidding price by region</a:t>
            </a:r>
            <a:endParaRPr sz="14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7accba4c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97accba4c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Census data on household income, workplace migration, etc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595959"/>
                </a:solidFill>
              </a:rPr>
              <a:t>Deed and mortgage records</a:t>
            </a:r>
            <a:endParaRPr sz="14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97a7e3bcc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97a7e3bcc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97a7e3bcc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97a7e3bcc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713275"/>
            <a:ext cx="8520600" cy="131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Real Estate Index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2061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Fried, Shucheng Yan, Jessica Wijaya, Yixuan Di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Advisor: Zona Kostic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3400" y="-42250"/>
            <a:ext cx="4299500" cy="214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223600" y="141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Estate Index (REI)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96300" y="714225"/>
            <a:ext cx="5728800" cy="24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Measures </a:t>
            </a:r>
            <a:r>
              <a:rPr lang="en"/>
              <a:t>overall health of </a:t>
            </a:r>
            <a:r>
              <a:rPr lang="en"/>
              <a:t>real estate market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Indicators include</a:t>
            </a:r>
            <a:r>
              <a:rPr lang="en"/>
              <a:t>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Average selling price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Median days on market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Fraction of sales from first-time homebuyers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Indices include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National Association of Realtors Confidence Index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Case-Shiller Home Price Index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6300" y="3122924"/>
            <a:ext cx="4288075" cy="192437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 rot="-5400000">
            <a:off x="1439200" y="3749625"/>
            <a:ext cx="15663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price index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</a:t>
            </a:r>
            <a:r>
              <a:rPr lang="en"/>
              <a:t>audience</a:t>
            </a:r>
            <a:r>
              <a:rPr lang="en"/>
              <a:t> of REIs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Homeowners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Real estate investors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Real estate developers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Real estate brokerage firms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1125" y="1152476"/>
            <a:ext cx="3110275" cy="206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3700" y="2814874"/>
            <a:ext cx="3900850" cy="219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Shortcomings of existing REIs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4113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u</a:t>
            </a:r>
            <a:r>
              <a:rPr lang="en"/>
              <a:t>ses traditional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Difficult to make accurate and localized </a:t>
            </a:r>
            <a:r>
              <a:rPr lang="en"/>
              <a:t>predictions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5625" y="1017725"/>
            <a:ext cx="4606674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digital data that may be predictive of future market conditions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3125" y="1869925"/>
            <a:ext cx="4319825" cy="28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digital data that may be predictive of future market conditions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Online listings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Real time bidding info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2371651"/>
            <a:ext cx="4033550" cy="227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6125" y="1686700"/>
            <a:ext cx="3681076" cy="345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digital data that may be predictive of future market conditions: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Online listings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Real time bidding info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Link to traditional data sources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Census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Deed and mortgage records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digital data that may be predictive of future market conditions: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Online listings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Real time bidding info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Link to traditional data sources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Census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Deed and mortgage records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</a:t>
            </a:r>
            <a:r>
              <a:rPr lang="en"/>
              <a:t> predictive model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Rex Real Estate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975" y="1302075"/>
            <a:ext cx="8090897" cy="3173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